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82" r:id="rId8"/>
    <p:sldId id="278" r:id="rId9"/>
    <p:sldId id="283" r:id="rId10"/>
    <p:sldId id="273" r:id="rId11"/>
    <p:sldId id="267" r:id="rId12"/>
    <p:sldId id="264" r:id="rId13"/>
    <p:sldId id="269" r:id="rId14"/>
    <p:sldId id="281" r:id="rId15"/>
    <p:sldId id="284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8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9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4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6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6F326-42A9-48C1-96D7-7871219EE92F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120CB-0546-4C53-BE03-FAB27D066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6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6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nvinder.ru/sites/default/files/gazeta/2020/04/pobeda_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3" t="16105" r="11564" b="16789"/>
          <a:stretch/>
        </p:blipFill>
        <p:spPr bwMode="auto">
          <a:xfrm>
            <a:off x="7832560" y="119555"/>
            <a:ext cx="1191126" cy="1386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-73333" y="1759142"/>
            <a:ext cx="92173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Битва за Москву</a:t>
            </a:r>
            <a:endParaRPr lang="ru-RU" sz="72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112" y="5903998"/>
            <a:ext cx="309886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на районный конкурс «Салют, Победа!» подготовила Т.И. Зыкова,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гл.библиограф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Кирсинской ЦРБ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им.Г.М.Вяземского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2545" y="3021317"/>
            <a:ext cx="5347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1941 г. – 20 апреля 1942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1917" y="3905594"/>
            <a:ext cx="5723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 было много страшных битв,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враг проклятый был разбит.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сражение под Москвой,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мы врагу сказали грозно: «Стой!»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Лев Лещенко - Ты моя надежда, ты моя отра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9481" y="6175155"/>
            <a:ext cx="465789" cy="4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1"/>
      <p:bldP spid="4" grpId="2"/>
      <p:bldP spid="2" grpId="0" animBg="1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 Московская битва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17" y="371689"/>
            <a:ext cx="8223070" cy="61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8776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9931" y="2054637"/>
            <a:ext cx="60012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  Московской битвы</a:t>
            </a:r>
            <a:endParaRPr lang="ru-RU" sz="32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794" y="2639412"/>
            <a:ext cx="83773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под Москвой отмечена массовым героизмом и самопожертвованием наших людей. За доблесть и мужество 36 тысяч воинов награждены орденами и медалями, 181 человек удостоен звания «Герой Советского Союза». В 1944 году была учреждена медаль «За оборону Москвы».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Несомненно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каждый боец – участник сражения за Москву, является героем. В ряду имен, особо выделяют тех, кто показал пример стойкости и патриотизма: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. Фон для стихотворения - Журавли минус_(New-Music2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794" y="6120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3807" y="2336681"/>
            <a:ext cx="4343591" cy="15551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3807" y="4194739"/>
            <a:ext cx="4414652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782307" y="2695879"/>
            <a:ext cx="4251372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814380" y="211333"/>
            <a:ext cx="4187227" cy="19130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663" y="179127"/>
            <a:ext cx="4501184" cy="19130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35028" y="386407"/>
            <a:ext cx="345176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Зоя Космодемьянская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комсомолка-партизанка. Пойманная при выполнении задания, была подвергнута пыткам, казнена.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Зоя стала первой женщиной, ставшей Героем Советского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Союза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8" name="Picture 4" descr="https://pbs.twimg.com/media/EEUw_weVUAIaIQC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5" y="488842"/>
            <a:ext cx="984023" cy="13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27736" y="299652"/>
            <a:ext cx="31614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 Волошина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партизанка, которая занималась подрывом немецких домов в деревне Крюково. В ходе засады попала в плен, где над ней жестоко издевались. Была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расстреляна. Награждена посмертно.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avatars.mds.yandex.net/get-zen_doc/1862846/pub_5d919b653d008800ae9780b5_5d91a5faa06eaf00ae8b0413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43" y="593816"/>
            <a:ext cx="815030" cy="11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69533" y="2563560"/>
            <a:ext cx="326786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Тимофей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Лаврищев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боец 365 полка,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еной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 жизни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обеспечил условия для форсирования р. Истры.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213sp56sd.ucoz.ru/_ph/12/648564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9" y="2353405"/>
            <a:ext cx="1097338" cy="1555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57807" y="4363222"/>
            <a:ext cx="3250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Гурьянов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«вождь партизан», которому удалось организовать убийство 600 немцев и уничтожить 103 машины и 4 танка врага. В ходе засады его поймали, жестоко пытали и казнили с табличкой на шее.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pic>
        <p:nvPicPr>
          <p:cNvPr id="12" name="Picture 10" descr="https://www.peoples.ru/military/hero/mihail_guryanov/5XQGMeBtOR1hZ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4" y="4436988"/>
            <a:ext cx="1041528" cy="15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Портре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83" y="2999717"/>
            <a:ext cx="864193" cy="136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725669" y="2695879"/>
            <a:ext cx="3308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Кузин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партизан, которому удалось организовать 150 взрывов на объектах снабжения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армии, уничтожить 19 машин, 3 автоцистерны, поставлявшие горючее для танков. В 1942 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звание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xn--80ajibpfezq6b.xn--p1ai/images/foto/%D0%BE%D0%B3%D0%BE%D0%BD%D1%8C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851" y="4821058"/>
            <a:ext cx="2308311" cy="168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1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5" grpId="0" animBg="1"/>
      <p:bldP spid="7" grpId="0" animBg="1"/>
      <p:bldP spid="4" grpId="0" animBg="1"/>
      <p:bldP spid="5" grpId="0"/>
      <p:bldP spid="8" grpId="0"/>
      <p:bldP spid="9" grpId="0"/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22919" y="2008006"/>
            <a:ext cx="4192670" cy="218455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50800" dist="50800" dir="5400000" sx="1000" sy="1000" algn="ctr" rotWithShape="0">
              <a:srgbClr val="FFC000">
                <a:alpha val="89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2919" y="31797"/>
            <a:ext cx="8741173" cy="18363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93505" y="2008006"/>
            <a:ext cx="4370587" cy="21242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1633" y="4335662"/>
            <a:ext cx="5501162" cy="2409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29030" y="50280"/>
            <a:ext cx="7635062" cy="1922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75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ноября 1941 года при обороне Москвы от фашистских захватчиков в бою у разъезда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Дубосеково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совершили свой бессмертный подвиг 28 бойцов во главе с политруком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Василием Георгиевичем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Клочковым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дивизии генерала Панфилова, уничтожив около двух десятков немецких танков и остановив наступление немцев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всю страну стали известны легендарные слова младшего политрука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Клочкова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обращённые к бойцам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«Велика Россия, а отступать некуда: позади Москва!»</a:t>
            </a:r>
            <a:endParaRPr lang="ru-RU" sz="1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75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i.mycdn.me/i?r=AzEPZsRbOZEKgBhR0XGMT1RkCbAlsURSdkS6yX_r18J9m6aKTM5SRkZCeTgDn6uOy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9"/>
          <a:stretch/>
        </p:blipFill>
        <p:spPr bwMode="auto">
          <a:xfrm>
            <a:off x="4641066" y="2357695"/>
            <a:ext cx="944644" cy="14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29653" y="2130459"/>
            <a:ext cx="34344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 Cyr" panose="02020603050405020304" pitchFamily="18" charset="0"/>
              </a:rPr>
              <a:t>Виктор </a:t>
            </a:r>
            <a:r>
              <a:rPr lang="ru-RU" sz="1600" b="1" dirty="0">
                <a:solidFill>
                  <a:srgbClr val="FF0000"/>
                </a:solidFill>
                <a:latin typeface="Times New Roman Cyr" panose="02020603050405020304" pitchFamily="18" charset="0"/>
              </a:rPr>
              <a:t>Васильевич </a:t>
            </a:r>
            <a:r>
              <a:rPr lang="ru-RU" sz="1600" b="1" dirty="0" smtClean="0">
                <a:solidFill>
                  <a:srgbClr val="FF0000"/>
                </a:solidFill>
                <a:latin typeface="Times New Roman Cyr" panose="02020603050405020304" pitchFamily="18" charset="0"/>
              </a:rPr>
              <a:t>Талалихин.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августа 1941 года ему удалось совершить первый в истории ночной таран вражеского истребителя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/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истории ночной таран Виктору Талалихину было присвоено звание Героя Советского Союза.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лочков Василий Георгиеви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1" y="155502"/>
            <a:ext cx="1111541" cy="15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23927" y="4358803"/>
            <a:ext cx="4147870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Гудзь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декабря 1941 года танк «КВ-1» под командованием лейтенанта Павла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Гудзя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вступил в бой с 18 немецкими танками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КВ-1» уничтожил 10 вражеских машин, а остальные обратил в бегство. Больше вдоль Волоколамского шоссе немцы не пытались прорваться к столице. За этот бой Павел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Гудзь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награждён орденом Ленина.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Павел Гузд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17" y="4850217"/>
            <a:ext cx="1244712" cy="1380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73423" y="2090867"/>
            <a:ext cx="3342166" cy="2092881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 Петрович Иванов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декабря 1941 г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конюх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Лишняги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стал «вторым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Сусаниным».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завел в глубокий овраг «Белгородских сосен» груженную оружием и провизией автоколонну из 40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немецких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Удостоен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Отечественной войны.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https://pbs.twimg.com/media/ELgvLArXkAAwvV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8028" r="64082" b="2893"/>
          <a:stretch/>
        </p:blipFill>
        <p:spPr bwMode="auto">
          <a:xfrm>
            <a:off x="320562" y="2559993"/>
            <a:ext cx="761071" cy="1020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http://xn--80ajibpfezq6b.xn--p1ai/images/foto/%D0%BE%D0%B3%D0%BE%D0%BD%D1%8C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98" y="5180163"/>
            <a:ext cx="1962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7" grpId="0" animBg="1"/>
      <p:bldP spid="5" grpId="0" animBg="1"/>
      <p:bldP spid="2" grpId="0"/>
      <p:bldP spid="10" grpId="0"/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022" y="4512792"/>
            <a:ext cx="885992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мая 1965 года </a:t>
            </a:r>
          </a:p>
          <a:p>
            <a:pPr algn="ctr"/>
            <a:r>
              <a:rPr lang="ru-RU" sz="3200" b="1" dirty="0" smtClean="0">
                <a:ln w="12700"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Совета СССР </a:t>
            </a:r>
          </a:p>
          <a:p>
            <a:pPr algn="ctr"/>
            <a:r>
              <a:rPr lang="ru-RU" sz="3200" b="1" dirty="0" smtClean="0">
                <a:ln w="12700"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Москве</a:t>
            </a:r>
            <a:r>
              <a:rPr lang="ru-RU" sz="3200" b="1" dirty="0">
                <a:ln w="12700"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12700"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присвоено </a:t>
            </a:r>
          </a:p>
          <a:p>
            <a:pPr algn="ctr"/>
            <a:r>
              <a:rPr lang="ru-RU" sz="3200" b="1" dirty="0" smtClean="0">
                <a:ln w="12700"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почетное звание «Город-герой»</a:t>
            </a:r>
            <a:endParaRPr lang="ru-RU" sz="3200" b="1" dirty="0">
              <a:ln w="12700">
                <a:solidFill>
                  <a:srgbClr val="FFFF00"/>
                </a:solidFill>
              </a:ln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nagrada-info.narod.ru/gssm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9" y="125730"/>
            <a:ext cx="898398" cy="14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утаж 9 мая с красными макам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130" y="1169792"/>
            <a:ext cx="7855930" cy="4418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7577" flipV="1">
            <a:off x="8179157" y="41580"/>
            <a:ext cx="1190010" cy="95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5054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2930" y="362390"/>
            <a:ext cx="73584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«Помните ушедших в битву за Москву»:</a:t>
            </a:r>
            <a:r>
              <a:rPr lang="ru-RU" sz="3200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екомендательный список литературы</a:t>
            </a:r>
            <a:endParaRPr lang="ru-RU" sz="2400" cap="none" spc="0" dirty="0">
              <a:ln w="1905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330" y="1440180"/>
            <a:ext cx="82753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Алексеев, С. П. Московская битва. 1941-1942 [Текст] : рассказы для детей. - Москва, 2015. - 118 с. (Великие битвы Великой Отечественной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Бакланов, Г. Я. Навеки - девятнадцатилетние [Текст] : повести. - Москва, 2010. - 205 с. (Школьная библиотека)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А. Волоколамское шоссе [Текст] : повесть : [для сред. и ст. возраста]. - М., 1982. - 239 с. (Военная библиотека школьника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Ю.В. Выбор: Роман. – М.: Мол. гвардия, 1981. – 319 с.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Воробьев, К. Д. Убиты под Москвой [Текст] : повести и рассказы.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Москва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2010. - 284, [2] с. (Школьная библиотека)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Симонов, К. М. Живые и мертвые, Кн. 1. Живые и мертвые [Текст] : роман : в 3 кн.. - Москва, 1989. - 477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Соколов, В. Д. Вторжение [Текст]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роман. - М., 1988. - 488, [2] с. (Подвиг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Стаднюк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И. Ф. Война [Текст] : роман в 3-х кн.. - Минск, 1985. - 653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174046"/>
            <a:ext cx="806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эти </a:t>
            </a:r>
            <a:r>
              <a:rPr lang="ru-RU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Вы можете в Кирсинской центральной районной библиотеке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им.Г.М.Вяземского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6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776003/e8e4c9a1-99aa-4e97-930a-1eec14115b90/s1200?webp=fa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b="2898"/>
          <a:stretch/>
        </p:blipFill>
        <p:spPr bwMode="auto">
          <a:xfrm>
            <a:off x="299955" y="649705"/>
            <a:ext cx="3761620" cy="54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9178" y="85023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дрогнем в бою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столицу свою.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родная Москва дорога.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Нерушимой стеной,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Обороной стальной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Остановим,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Отбросим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врага».</a:t>
            </a:r>
          </a:p>
          <a:p>
            <a:pPr algn="ctr"/>
            <a:endParaRPr lang="ru-RU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Сурков 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1" y="532049"/>
            <a:ext cx="505326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Москву, которая началась в сентябре 1941 года, была одной из самых кровопролитных сражений времен </a:t>
            </a:r>
          </a:p>
          <a:p>
            <a:pPr algn="ctr"/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 три месяца войска гитлеровской Германии успели вплотную подойти к столице.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по захвату города имела названий «Тайфун», которая началась 30 сентября.</a:t>
            </a: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Взять столицу, Германия планировала к 7-му ноября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.fishki.net/upload/post/2018/12/05/2792213/f749dc572cbfa820afe3186108dc4c5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3537" r="50818" b="2302"/>
          <a:stretch/>
        </p:blipFill>
        <p:spPr bwMode="auto">
          <a:xfrm>
            <a:off x="216569" y="661736"/>
            <a:ext cx="3465096" cy="53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4261" y="4632393"/>
            <a:ext cx="6112042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5133" y="226454"/>
            <a:ext cx="76503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Битва за Москву продолжалась </a:t>
            </a:r>
          </a:p>
          <a:p>
            <a:pPr algn="ctr"/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203 дня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3761" y="1475477"/>
            <a:ext cx="4288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битвы</a:t>
            </a:r>
            <a:endParaRPr lang="ru-RU" sz="4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1061" y="2310067"/>
            <a:ext cx="4582793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сентября 1941 г.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апреля 1942 г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18409">
            <a:off x="2605306" y="2770197"/>
            <a:ext cx="459278" cy="702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7835310">
            <a:off x="5589657" y="2785054"/>
            <a:ext cx="560881" cy="688908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138158" y="3559951"/>
            <a:ext cx="262841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Оборонительный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78359" y="3511573"/>
            <a:ext cx="255794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Наступательный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965" y="4210739"/>
            <a:ext cx="3753592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сентября – 4 декабря 1941 г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7441" y="4047457"/>
            <a:ext cx="403615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этап. Контрнаступление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декабря 1941 г. – 7 января 1942 г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этап. Общее наступление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января 1942 г. – 20 апреля 1942 г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4226" y="5873140"/>
            <a:ext cx="5565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Руководить обороной города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поручили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Георгию Константиновичу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Жукову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  <p:bldP spid="11" grpId="0"/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316" y="232545"/>
            <a:ext cx="8698831" cy="2704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75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1941 года – на Красной площади состоялся военный парад войск Московского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гарнизона.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парад по силе воздействия на ход событий приравнивается к важнейшей военной операции. Он имел огромное значение по поднятию морального духа армии и всей страны, показав всему миру, что Москва не сдаётся и Советский Союз готов биться до конца. Многие военные подразделения после окончания парада отправились прямиком на фронт. Торжественное собрание и парад на Красной площади транслировались по радио на всю страну. На всех это произвело потрясающее впечатление!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cbscao.ru/media/zoo/images/47358310_2185382338366763_5957968458233675776_n_aa564651ea79d4bdb8663976bf9a4c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2991104"/>
            <a:ext cx="2722935" cy="225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арад на Красной площад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67" y="4293214"/>
            <a:ext cx="2880263" cy="22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арад на Красной площад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46" y="2937196"/>
            <a:ext cx="3154947" cy="208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7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759" y="249716"/>
            <a:ext cx="86266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Только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первые 6 месяцев войны ушли на фронт сотни тысяч москвичей. В июле 1941 г. из москвичей сформировано 12 дивизий народного ополчения (свыше 105 тыс. человек), 25 истребительных батальонов в Москве и прилегающих районах (свыше 12,5 тыс. человек), 25 батальонов местной ПВО, 4 ремонтно-восстановительных полка и др.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- ноябре 1941 года сформированы 3 дивизии на базе рабочих, коммунистических и истребительных батальонов. Около 600 тыс. жителей столицы и Подмосковья, главным образом женщины, участвовали в строительстве оборонительных сооружений на подступах к городу и в самом городе. Силами населения было сооружено: противотанковых рвов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676 км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 окопов для стрелковых отделений - 16,5 тыс., огневых точек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27,6 тыс.; установлено 32,26 тыс. противотанковых ежей, устроено около 38,5 тыс. га лесных завалов. На улицах и площадях было установлено 24 тыс. противотанковых ежей, оборудовано свыше 200 артиллерийских и 500 пулеметных точек.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9may-priz.ru/images/city-hero/msk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1" y="4361623"/>
            <a:ext cx="2651007" cy="19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f2.ppt-online.org/files2/slide/9/95EkbDHu4Vi6JvXyzIo3ZAFwUYCRhqeOTl2jWt0Br/slid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65" y="4953585"/>
            <a:ext cx="3065430" cy="17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91" y="3951254"/>
            <a:ext cx="2364510" cy="15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3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580" y="175790"/>
            <a:ext cx="81694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трудно. Очень трудно. Но фашисты не смогли прорваться к Москве ни с юга, ни с севера. «Брать ее штурмом»,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отдают приказ фашистские генералы. Новое наступление фашисты начали с самого кратчайшего, западного направления. Прорвали фашисты фронт под городом Наро-Фоминском и устремились вперед. Посылают немецкие генералы в Берлин депешу: «Путь на Москву открыт». Но поторопились немцы. Разгорелся смертельный бой. Большое оборонительное сражение на подступах к столице выиграла наша армия и наш народ. И не просто выиграла, а начала контрнаступление наших войск 5-6 декабря 1941 г. враг был отброшен от столицы.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5"/>
          <a:stretch/>
        </p:blipFill>
        <p:spPr>
          <a:xfrm>
            <a:off x="4602080" y="3215163"/>
            <a:ext cx="4350632" cy="2229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2" y="3898232"/>
            <a:ext cx="4176674" cy="26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doors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</TotalTime>
  <Words>1167</Words>
  <Application>Microsoft Office PowerPoint</Application>
  <PresentationFormat>Экран (4:3)</PresentationFormat>
  <Paragraphs>60</Paragraphs>
  <Slides>16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Microsoft Office</cp:lastModifiedBy>
  <cp:revision>92</cp:revision>
  <dcterms:created xsi:type="dcterms:W3CDTF">2020-05-02T13:59:29Z</dcterms:created>
  <dcterms:modified xsi:type="dcterms:W3CDTF">2020-05-19T10:59:35Z</dcterms:modified>
</cp:coreProperties>
</file>